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3" r:id="rId1"/>
  </p:sldMasterIdLst>
  <p:notesMasterIdLst>
    <p:notesMasterId r:id="rId11"/>
  </p:notesMasterIdLst>
  <p:sldIdLst>
    <p:sldId id="256" r:id="rId2"/>
    <p:sldId id="257" r:id="rId3"/>
    <p:sldId id="259" r:id="rId4"/>
    <p:sldId id="261" r:id="rId5"/>
    <p:sldId id="262" r:id="rId6"/>
    <p:sldId id="263" r:id="rId7"/>
    <p:sldId id="258" r:id="rId8"/>
    <p:sldId id="264" r:id="rId9"/>
    <p:sldId id="26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80"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970285-92A7-D44D-8D8A-FD82F0DBD526}" type="datetimeFigureOut">
              <a:rPr lang="en-US" smtClean="0"/>
              <a:t>17-11-09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BF1134-90AC-B84B-9763-A9E10417C43F}" type="slidenum">
              <a:rPr lang="en-US" smtClean="0"/>
              <a:t>‹#›</a:t>
            </a:fld>
            <a:endParaRPr lang="en-US"/>
          </a:p>
        </p:txBody>
      </p:sp>
    </p:spTree>
    <p:extLst>
      <p:ext uri="{BB962C8B-B14F-4D97-AF65-F5344CB8AC3E}">
        <p14:creationId xmlns:p14="http://schemas.microsoft.com/office/powerpoint/2010/main" val="33397221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The first working typewriter was built by Pellegrino </a:t>
            </a:r>
            <a:r>
              <a:rPr lang="en-US" dirty="0" err="1" smtClean="0">
                <a:solidFill>
                  <a:srgbClr val="000000"/>
                </a:solidFill>
              </a:rPr>
              <a:t>Turri</a:t>
            </a:r>
            <a:r>
              <a:rPr lang="en-US" dirty="0" smtClean="0">
                <a:solidFill>
                  <a:srgbClr val="000000"/>
                </a:solidFill>
              </a:rPr>
              <a:t> in 1808 for his lover Countess Carolina </a:t>
            </a:r>
            <a:r>
              <a:rPr lang="en-US" dirty="0" err="1" smtClean="0">
                <a:solidFill>
                  <a:srgbClr val="000000"/>
                </a:solidFill>
              </a:rPr>
              <a:t>Fantoni</a:t>
            </a:r>
            <a:r>
              <a:rPr lang="en-US" dirty="0" smtClean="0">
                <a:solidFill>
                  <a:srgbClr val="000000"/>
                </a:solidFill>
              </a:rPr>
              <a:t> da </a:t>
            </a:r>
            <a:r>
              <a:rPr lang="en-US" dirty="0" err="1" smtClean="0">
                <a:solidFill>
                  <a:srgbClr val="000000"/>
                </a:solidFill>
              </a:rPr>
              <a:t>Fivizzano</a:t>
            </a:r>
            <a:r>
              <a:rPr lang="en-US" dirty="0" smtClean="0">
                <a:solidFill>
                  <a:srgbClr val="000000"/>
                </a:solidFill>
              </a:rPr>
              <a:t>, who was losing her sight. </a:t>
            </a:r>
          </a:p>
          <a:p>
            <a:endParaRPr lang="en-US" dirty="0"/>
          </a:p>
        </p:txBody>
      </p:sp>
      <p:sp>
        <p:nvSpPr>
          <p:cNvPr id="4" name="Slide Number Placeholder 3"/>
          <p:cNvSpPr>
            <a:spLocks noGrp="1"/>
          </p:cNvSpPr>
          <p:nvPr>
            <p:ph type="sldNum" sz="quarter" idx="10"/>
          </p:nvPr>
        </p:nvSpPr>
        <p:spPr/>
        <p:txBody>
          <a:bodyPr/>
          <a:lstStyle/>
          <a:p>
            <a:fld id="{B079D0CF-1D38-314F-9324-DA61E01B85CE}" type="slidenum">
              <a:rPr lang="en-US" smtClean="0"/>
              <a:t>4</a:t>
            </a:fld>
            <a:endParaRPr lang="en-US"/>
          </a:p>
        </p:txBody>
      </p:sp>
    </p:spTree>
    <p:extLst>
      <p:ext uri="{BB962C8B-B14F-4D97-AF65-F5344CB8AC3E}">
        <p14:creationId xmlns:p14="http://schemas.microsoft.com/office/powerpoint/2010/main" val="906739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=FNGp1aviGvE</a:t>
            </a:r>
            <a:endParaRPr lang="en-US" dirty="0"/>
          </a:p>
        </p:txBody>
      </p:sp>
      <p:sp>
        <p:nvSpPr>
          <p:cNvPr id="4" name="Slide Number Placeholder 3"/>
          <p:cNvSpPr>
            <a:spLocks noGrp="1"/>
          </p:cNvSpPr>
          <p:nvPr>
            <p:ph type="sldNum" sz="quarter" idx="10"/>
          </p:nvPr>
        </p:nvSpPr>
        <p:spPr/>
        <p:txBody>
          <a:bodyPr/>
          <a:lstStyle/>
          <a:p>
            <a:fld id="{2ABF1134-90AC-B84B-9763-A9E10417C43F}" type="slidenum">
              <a:rPr lang="en-US" smtClean="0"/>
              <a:t>7</a:t>
            </a:fld>
            <a:endParaRPr lang="en-US"/>
          </a:p>
        </p:txBody>
      </p:sp>
    </p:spTree>
    <p:extLst>
      <p:ext uri="{BB962C8B-B14F-4D97-AF65-F5344CB8AC3E}">
        <p14:creationId xmlns:p14="http://schemas.microsoft.com/office/powerpoint/2010/main" val="3709938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 barriers often</a:t>
            </a:r>
            <a:r>
              <a:rPr lang="en-US" baseline="0" dirty="0" smtClean="0"/>
              <a:t> open our eyes to the same kinds of problems </a:t>
            </a:r>
            <a:endParaRPr lang="en-US" dirty="0"/>
          </a:p>
        </p:txBody>
      </p:sp>
      <p:sp>
        <p:nvSpPr>
          <p:cNvPr id="4" name="Slide Number Placeholder 3"/>
          <p:cNvSpPr>
            <a:spLocks noGrp="1"/>
          </p:cNvSpPr>
          <p:nvPr>
            <p:ph type="sldNum" sz="quarter" idx="10"/>
          </p:nvPr>
        </p:nvSpPr>
        <p:spPr/>
        <p:txBody>
          <a:bodyPr/>
          <a:lstStyle/>
          <a:p>
            <a:fld id="{2ABF1134-90AC-B84B-9763-A9E10417C43F}" type="slidenum">
              <a:rPr lang="en-US" smtClean="0"/>
              <a:t>8</a:t>
            </a:fld>
            <a:endParaRPr lang="en-US"/>
          </a:p>
        </p:txBody>
      </p:sp>
    </p:spTree>
    <p:extLst>
      <p:ext uri="{BB962C8B-B14F-4D97-AF65-F5344CB8AC3E}">
        <p14:creationId xmlns:p14="http://schemas.microsoft.com/office/powerpoint/2010/main" val="1910572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0EBA234A-87EB-9740-9700-7D5EA5346743}" type="datetimeFigureOut">
              <a:rPr lang="en-US" smtClean="0"/>
              <a:t>17-11-09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62799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BA234A-87EB-9740-9700-7D5EA5346743}" type="datetimeFigureOut">
              <a:rPr lang="en-US" smtClean="0"/>
              <a:t>17-11-09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F0FD9-70C4-744E-971E-6BEB3023A1A3}" type="slidenum">
              <a:rPr lang="en-US" smtClean="0"/>
              <a:t>‹#›</a:t>
            </a:fld>
            <a:endParaRPr lang="en-US"/>
          </a:p>
        </p:txBody>
      </p:sp>
    </p:spTree>
    <p:extLst>
      <p:ext uri="{BB962C8B-B14F-4D97-AF65-F5344CB8AC3E}">
        <p14:creationId xmlns:p14="http://schemas.microsoft.com/office/powerpoint/2010/main" val="2095828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BA234A-87EB-9740-9700-7D5EA5346743}" type="datetimeFigureOut">
              <a:rPr lang="en-US" smtClean="0"/>
              <a:t>17-11-09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F0FD9-70C4-744E-971E-6BEB3023A1A3}" type="slidenum">
              <a:rPr lang="en-US" smtClean="0"/>
              <a:t>‹#›</a:t>
            </a:fld>
            <a:endParaRPr lang="en-US"/>
          </a:p>
        </p:txBody>
      </p:sp>
    </p:spTree>
    <p:extLst>
      <p:ext uri="{BB962C8B-B14F-4D97-AF65-F5344CB8AC3E}">
        <p14:creationId xmlns:p14="http://schemas.microsoft.com/office/powerpoint/2010/main" val="204810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BA234A-87EB-9740-9700-7D5EA5346743}" type="datetimeFigureOut">
              <a:rPr lang="en-US" smtClean="0"/>
              <a:t>17-11-09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F0FD9-70C4-744E-971E-6BEB3023A1A3}" type="slidenum">
              <a:rPr lang="en-US" smtClean="0"/>
              <a:t>‹#›</a:t>
            </a:fld>
            <a:endParaRPr lang="en-US"/>
          </a:p>
        </p:txBody>
      </p:sp>
    </p:spTree>
    <p:extLst>
      <p:ext uri="{BB962C8B-B14F-4D97-AF65-F5344CB8AC3E}">
        <p14:creationId xmlns:p14="http://schemas.microsoft.com/office/powerpoint/2010/main" val="69639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EBA234A-87EB-9740-9700-7D5EA5346743}" type="datetimeFigureOut">
              <a:rPr lang="en-US" smtClean="0"/>
              <a:t>17-11-09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F0FD9-70C4-744E-971E-6BEB3023A1A3}" type="slidenum">
              <a:rPr lang="en-US" smtClean="0"/>
              <a:t>‹#›</a:t>
            </a:fld>
            <a:endParaRPr lang="en-US"/>
          </a:p>
        </p:txBody>
      </p:sp>
      <p:pic>
        <p:nvPicPr>
          <p:cNvPr id="7" name="Picture 6" descr="OCAD-University-Sharp-Centre-for-Desig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58" y="5299516"/>
            <a:ext cx="9158558" cy="5278891"/>
          </a:xfrm>
          <a:prstGeom prst="rect">
            <a:avLst/>
          </a:prstGeom>
        </p:spPr>
      </p:pic>
    </p:spTree>
    <p:extLst>
      <p:ext uri="{BB962C8B-B14F-4D97-AF65-F5344CB8AC3E}">
        <p14:creationId xmlns:p14="http://schemas.microsoft.com/office/powerpoint/2010/main" val="1900222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0EBA234A-87EB-9740-9700-7D5EA5346743}" type="datetimeFigureOut">
              <a:rPr lang="en-US" smtClean="0"/>
              <a:t>17-11-09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AF0FD9-70C4-744E-971E-6BEB3023A1A3}" type="slidenum">
              <a:rPr lang="en-US" smtClean="0"/>
              <a:t>‹#›</a:t>
            </a:fld>
            <a:endParaRPr lang="en-US"/>
          </a:p>
        </p:txBody>
      </p:sp>
    </p:spTree>
    <p:extLst>
      <p:ext uri="{BB962C8B-B14F-4D97-AF65-F5344CB8AC3E}">
        <p14:creationId xmlns:p14="http://schemas.microsoft.com/office/powerpoint/2010/main" val="3306688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0EBA234A-87EB-9740-9700-7D5EA5346743}" type="datetimeFigureOut">
              <a:rPr lang="en-US" smtClean="0"/>
              <a:t>17-11-09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AF0FD9-70C4-744E-971E-6BEB3023A1A3}" type="slidenum">
              <a:rPr lang="en-US" smtClean="0"/>
              <a:t>‹#›</a:t>
            </a:fld>
            <a:endParaRPr lang="en-US"/>
          </a:p>
        </p:txBody>
      </p:sp>
    </p:spTree>
    <p:extLst>
      <p:ext uri="{BB962C8B-B14F-4D97-AF65-F5344CB8AC3E}">
        <p14:creationId xmlns:p14="http://schemas.microsoft.com/office/powerpoint/2010/main" val="231841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0EBA234A-87EB-9740-9700-7D5EA5346743}" type="datetimeFigureOut">
              <a:rPr lang="en-US" smtClean="0"/>
              <a:t>17-11-09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AF0FD9-70C4-744E-971E-6BEB3023A1A3}" type="slidenum">
              <a:rPr lang="en-US" smtClean="0"/>
              <a:t>‹#›</a:t>
            </a:fld>
            <a:endParaRPr lang="en-US"/>
          </a:p>
        </p:txBody>
      </p:sp>
    </p:spTree>
    <p:extLst>
      <p:ext uri="{BB962C8B-B14F-4D97-AF65-F5344CB8AC3E}">
        <p14:creationId xmlns:p14="http://schemas.microsoft.com/office/powerpoint/2010/main" val="2619979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BA234A-87EB-9740-9700-7D5EA5346743}" type="datetimeFigureOut">
              <a:rPr lang="en-US" smtClean="0"/>
              <a:t>17-11-09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AF0FD9-70C4-744E-971E-6BEB3023A1A3}" type="slidenum">
              <a:rPr lang="en-US" smtClean="0"/>
              <a:t>‹#›</a:t>
            </a:fld>
            <a:endParaRPr lang="en-US"/>
          </a:p>
        </p:txBody>
      </p:sp>
    </p:spTree>
    <p:extLst>
      <p:ext uri="{BB962C8B-B14F-4D97-AF65-F5344CB8AC3E}">
        <p14:creationId xmlns:p14="http://schemas.microsoft.com/office/powerpoint/2010/main" val="114385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EBA234A-87EB-9740-9700-7D5EA5346743}" type="datetimeFigureOut">
              <a:rPr lang="en-US" smtClean="0"/>
              <a:t>17-11-09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847573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EBA234A-87EB-9740-9700-7D5EA5346743}" type="datetimeFigureOut">
              <a:rPr lang="en-US" smtClean="0"/>
              <a:t>17-11-09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AF0FD9-70C4-744E-971E-6BEB3023A1A3}" type="slidenum">
              <a:rPr lang="en-US" smtClean="0"/>
              <a:t>‹#›</a:t>
            </a:fld>
            <a:endParaRPr lang="en-US"/>
          </a:p>
        </p:txBody>
      </p:sp>
    </p:spTree>
    <p:extLst>
      <p:ext uri="{BB962C8B-B14F-4D97-AF65-F5344CB8AC3E}">
        <p14:creationId xmlns:p14="http://schemas.microsoft.com/office/powerpoint/2010/main" val="11750618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A234A-87EB-9740-9700-7D5EA5346743}" type="datetimeFigureOut">
              <a:rPr lang="en-US" smtClean="0"/>
              <a:t>17-11-09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F0FD9-70C4-744E-971E-6BEB3023A1A3}" type="slidenum">
              <a:rPr lang="en-US" smtClean="0"/>
              <a:t>‹#›</a:t>
            </a:fld>
            <a:endParaRPr lang="en-US"/>
          </a:p>
        </p:txBody>
      </p:sp>
    </p:spTree>
    <p:extLst>
      <p:ext uri="{BB962C8B-B14F-4D97-AF65-F5344CB8AC3E}">
        <p14:creationId xmlns:p14="http://schemas.microsoft.com/office/powerpoint/2010/main" val="226227782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1882"/>
            <a:ext cx="7772400" cy="1470025"/>
          </a:xfrm>
        </p:spPr>
        <p:txBody>
          <a:bodyPr/>
          <a:lstStyle/>
          <a:p>
            <a:r>
              <a:rPr lang="en-US" dirty="0" smtClean="0">
                <a:latin typeface="Franklin Gothic Medium"/>
                <a:cs typeface="Franklin Gothic Medium"/>
              </a:rPr>
              <a:t>INCLUSIVE DESIGN THINKING</a:t>
            </a:r>
            <a:endParaRPr lang="en-US" dirty="0">
              <a:latin typeface="Franklin Gothic Medium"/>
              <a:cs typeface="Franklin Gothic Medium"/>
            </a:endParaRPr>
          </a:p>
        </p:txBody>
      </p:sp>
      <p:sp>
        <p:nvSpPr>
          <p:cNvPr id="3" name="Subtitle 2"/>
          <p:cNvSpPr>
            <a:spLocks noGrp="1"/>
          </p:cNvSpPr>
          <p:nvPr>
            <p:ph type="subTitle" idx="1"/>
          </p:nvPr>
        </p:nvSpPr>
        <p:spPr/>
        <p:txBody>
          <a:bodyPr/>
          <a:lstStyle/>
          <a:p>
            <a:endParaRPr lang="en-US" dirty="0"/>
          </a:p>
        </p:txBody>
      </p:sp>
      <p:pic>
        <p:nvPicPr>
          <p:cNvPr id="5" name="Picture 4" descr="20150918_1971v2_bw_1800x100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9" y="2673751"/>
            <a:ext cx="9168719" cy="5093733"/>
          </a:xfrm>
          <a:prstGeom prst="rect">
            <a:avLst/>
          </a:prstGeom>
        </p:spPr>
      </p:pic>
    </p:spTree>
    <p:extLst>
      <p:ext uri="{BB962C8B-B14F-4D97-AF65-F5344CB8AC3E}">
        <p14:creationId xmlns:p14="http://schemas.microsoft.com/office/powerpoint/2010/main" val="28394644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ranklin Gothic Book"/>
                <a:cs typeface="Franklin Gothic Book"/>
              </a:rPr>
              <a:t>WHAT IS Inclusive Design?</a:t>
            </a:r>
            <a:endParaRPr lang="en-US" dirty="0">
              <a:latin typeface="Franklin Gothic Book"/>
              <a:cs typeface="Franklin Gothic Book"/>
            </a:endParaRPr>
          </a:p>
        </p:txBody>
      </p:sp>
      <p:sp>
        <p:nvSpPr>
          <p:cNvPr id="3" name="Content Placeholder 2"/>
          <p:cNvSpPr>
            <a:spLocks noGrp="1"/>
          </p:cNvSpPr>
          <p:nvPr>
            <p:ph idx="1"/>
          </p:nvPr>
        </p:nvSpPr>
        <p:spPr>
          <a:xfrm>
            <a:off x="822959" y="1100628"/>
            <a:ext cx="7947511" cy="3579849"/>
          </a:xfrm>
        </p:spPr>
        <p:txBody>
          <a:bodyPr>
            <a:normAutofit/>
          </a:bodyPr>
          <a:lstStyle/>
          <a:p>
            <a:r>
              <a:rPr lang="en-US" sz="2000" dirty="0" smtClean="0"/>
              <a:t>Design that takes into consideration the full range of human diversity. </a:t>
            </a:r>
            <a:endParaRPr lang="en-US" sz="2000" dirty="0"/>
          </a:p>
        </p:txBody>
      </p:sp>
      <p:pic>
        <p:nvPicPr>
          <p:cNvPr id="5" name="Content Placeholder 3" descr="afqt-scatter.jpeg"/>
          <p:cNvPicPr>
            <a:picLocks noChangeAspect="1"/>
          </p:cNvPicPr>
          <p:nvPr/>
        </p:nvPicPr>
        <p:blipFill rotWithShape="1">
          <a:blip r:embed="rId2">
            <a:extLst>
              <a:ext uri="{28A0092B-C50C-407E-A947-70E740481C1C}">
                <a14:useLocalDpi xmlns:a14="http://schemas.microsoft.com/office/drawing/2010/main" val="0"/>
              </a:ext>
            </a:extLst>
          </a:blip>
          <a:srcRect l="10584" t="9378" r="3188" b="14253"/>
          <a:stretch/>
        </p:blipFill>
        <p:spPr>
          <a:xfrm>
            <a:off x="822959" y="2042637"/>
            <a:ext cx="7674206" cy="4102882"/>
          </a:xfrm>
          <a:prstGeom prst="rect">
            <a:avLst/>
          </a:prstGeom>
        </p:spPr>
      </p:pic>
      <p:sp>
        <p:nvSpPr>
          <p:cNvPr id="6" name="Oval 5"/>
          <p:cNvSpPr/>
          <p:nvPr/>
        </p:nvSpPr>
        <p:spPr>
          <a:xfrm>
            <a:off x="2605241" y="2405554"/>
            <a:ext cx="319030" cy="31903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7745556" y="5814758"/>
            <a:ext cx="319030" cy="31903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577541" y="5764622"/>
            <a:ext cx="319030" cy="31903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4870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r>
              <a:rPr lang="en-US" sz="2000" dirty="0"/>
              <a:t>“We have clients come to us and say “Here’s our average customer.. She is female, she’s 34 years old, she has 2.3 kids</a:t>
            </a:r>
            <a:r>
              <a:rPr lang="mr-IN" sz="2000" dirty="0"/>
              <a:t>…</a:t>
            </a:r>
            <a:r>
              <a:rPr lang="en-CA" sz="2000" dirty="0"/>
              <a:t>” and we listen politely and say “Well, that’s great but we don’t care about that person”. What we really need to do to design, is look at the extremes, the weakest, or the person with arthritis, or the athlete, or the strongest or the fastest person. Because if we understand what the extremes are, the middle will take care of itself” </a:t>
            </a:r>
            <a:endParaRPr lang="en-CA" sz="2000" dirty="0" smtClean="0"/>
          </a:p>
          <a:p>
            <a:pPr marL="0" indent="0"/>
            <a:endParaRPr lang="en-CA" sz="2000" dirty="0"/>
          </a:p>
          <a:p>
            <a:pPr marL="3657600" lvl="8" indent="0">
              <a:buNone/>
            </a:pPr>
            <a:r>
              <a:rPr lang="en-CA" sz="2000" dirty="0"/>
              <a:t>Dan Formosa. Smart Design. “Objectified”</a:t>
            </a:r>
            <a:endParaRPr lang="en-US" sz="2000" dirty="0"/>
          </a:p>
          <a:p>
            <a:endParaRPr lang="en-US" dirty="0"/>
          </a:p>
        </p:txBody>
      </p:sp>
      <p:pic>
        <p:nvPicPr>
          <p:cNvPr id="4" name="Picture 3" descr="20150918_1971v2_bw_1800x100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79885"/>
            <a:ext cx="9168719" cy="5093733"/>
          </a:xfrm>
          <a:prstGeom prst="rect">
            <a:avLst/>
          </a:prstGeom>
        </p:spPr>
      </p:pic>
    </p:spTree>
    <p:extLst>
      <p:ext uri="{BB962C8B-B14F-4D97-AF65-F5344CB8AC3E}">
        <p14:creationId xmlns:p14="http://schemas.microsoft.com/office/powerpoint/2010/main" val="7262395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4" descr="il_fullxfull.2283478601.jpeg"/>
          <p:cNvPicPr>
            <a:picLocks noGrp="1" noChangeAspect="1"/>
          </p:cNvPicPr>
          <p:nvPr>
            <p:ph idx="1"/>
          </p:nvPr>
        </p:nvPicPr>
        <p:blipFill rotWithShape="1">
          <a:blip r:embed="rId3">
            <a:extLst>
              <a:ext uri="{28A0092B-C50C-407E-A947-70E740481C1C}">
                <a14:useLocalDpi xmlns:a14="http://schemas.microsoft.com/office/drawing/2010/main" val="0"/>
              </a:ext>
            </a:extLst>
          </a:blip>
          <a:srcRect t="12313" b="12313"/>
          <a:stretch/>
        </p:blipFill>
        <p:spPr>
          <a:xfrm>
            <a:off x="529080" y="2035755"/>
            <a:ext cx="4358900" cy="2397227"/>
          </a:xfrm>
        </p:spPr>
      </p:pic>
      <p:pic>
        <p:nvPicPr>
          <p:cNvPr id="9" name="Picture 8" descr="k811-galler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6982" y="1633096"/>
            <a:ext cx="3785789" cy="3251598"/>
          </a:xfrm>
          <a:prstGeom prst="rect">
            <a:avLst/>
          </a:prstGeom>
        </p:spPr>
      </p:pic>
    </p:spTree>
    <p:extLst>
      <p:ext uri="{BB962C8B-B14F-4D97-AF65-F5344CB8AC3E}">
        <p14:creationId xmlns:p14="http://schemas.microsoft.com/office/powerpoint/2010/main" val="2652965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lectric-toothbrush-664x495.jpeg"/>
          <p:cNvPicPr>
            <a:picLocks noGrp="1" noChangeAspect="1"/>
          </p:cNvPicPr>
          <p:nvPr>
            <p:ph idx="1"/>
          </p:nvPr>
        </p:nvPicPr>
        <p:blipFill>
          <a:blip r:embed="rId2">
            <a:extLst>
              <a:ext uri="{28A0092B-C50C-407E-A947-70E740481C1C}">
                <a14:useLocalDpi xmlns:a14="http://schemas.microsoft.com/office/drawing/2010/main" val="0"/>
              </a:ext>
            </a:extLst>
          </a:blip>
          <a:srcRect t="13114" b="13114"/>
          <a:stretch>
            <a:fillRect/>
          </a:stretch>
        </p:blipFill>
        <p:spPr/>
      </p:pic>
    </p:spTree>
    <p:extLst>
      <p:ext uri="{BB962C8B-B14F-4D97-AF65-F5344CB8AC3E}">
        <p14:creationId xmlns:p14="http://schemas.microsoft.com/office/powerpoint/2010/main" val="115651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plywood-chai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680" y="2060843"/>
            <a:ext cx="2744525" cy="2842326"/>
          </a:xfrm>
          <a:prstGeom prst="rect">
            <a:avLst/>
          </a:prstGeom>
        </p:spPr>
      </p:pic>
      <p:pic>
        <p:nvPicPr>
          <p:cNvPr id="5" name="Picture 4" descr="eames_lounge_chair_w_otto_walnut_black_leather_corn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9436" y="2098649"/>
            <a:ext cx="4984270" cy="2800302"/>
          </a:xfrm>
          <a:prstGeom prst="rect">
            <a:avLst/>
          </a:prstGeom>
        </p:spPr>
      </p:pic>
    </p:spTree>
    <p:extLst>
      <p:ext uri="{BB962C8B-B14F-4D97-AF65-F5344CB8AC3E}">
        <p14:creationId xmlns:p14="http://schemas.microsoft.com/office/powerpoint/2010/main" val="2950160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11-08 at 9.36.50 PM.png"/>
          <p:cNvPicPr>
            <a:picLocks noGrp="1" noChangeAspect="1"/>
          </p:cNvPicPr>
          <p:nvPr>
            <p:ph idx="1"/>
          </p:nvPr>
        </p:nvPicPr>
        <p:blipFill>
          <a:blip r:embed="rId3">
            <a:extLst>
              <a:ext uri="{28A0092B-C50C-407E-A947-70E740481C1C}">
                <a14:useLocalDpi xmlns:a14="http://schemas.microsoft.com/office/drawing/2010/main" val="0"/>
              </a:ext>
            </a:extLst>
          </a:blip>
          <a:srcRect l="2708" r="2708"/>
          <a:stretch>
            <a:fillRect/>
          </a:stretch>
        </p:blipFill>
        <p:spPr>
          <a:xfrm>
            <a:off x="822960" y="833236"/>
            <a:ext cx="7520940" cy="3579849"/>
          </a:xfrm>
        </p:spPr>
      </p:pic>
    </p:spTree>
    <p:extLst>
      <p:ext uri="{BB962C8B-B14F-4D97-AF65-F5344CB8AC3E}">
        <p14:creationId xmlns:p14="http://schemas.microsoft.com/office/powerpoint/2010/main" val="876807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ranklin Gothic Book"/>
                <a:cs typeface="Franklin Gothic Book"/>
              </a:rPr>
              <a:t>From physical to digital</a:t>
            </a:r>
            <a:endParaRPr lang="en-US" dirty="0">
              <a:latin typeface="Franklin Gothic Book"/>
              <a:cs typeface="Franklin Gothic Book"/>
            </a:endParaRPr>
          </a:p>
        </p:txBody>
      </p:sp>
      <p:pic>
        <p:nvPicPr>
          <p:cNvPr id="7" name="Picture 6" descr="Screen Shot 2017-11-08 at 9.41.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405" y="1900372"/>
            <a:ext cx="5126211" cy="3827700"/>
          </a:xfrm>
          <a:prstGeom prst="rect">
            <a:avLst/>
          </a:prstGeom>
        </p:spPr>
      </p:pic>
    </p:spTree>
    <p:extLst>
      <p:ext uri="{BB962C8B-B14F-4D97-AF65-F5344CB8AC3E}">
        <p14:creationId xmlns:p14="http://schemas.microsoft.com/office/powerpoint/2010/main" val="2373002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ranklin Gothic Book"/>
                <a:cs typeface="Franklin Gothic Book"/>
              </a:rPr>
              <a:t>(Web) Accessibility Guidelines </a:t>
            </a:r>
            <a:endParaRPr lang="en-US" dirty="0">
              <a:latin typeface="Franklin Gothic Book"/>
              <a:cs typeface="Franklin Gothic Book"/>
            </a:endParaRPr>
          </a:p>
        </p:txBody>
      </p:sp>
      <p:sp>
        <p:nvSpPr>
          <p:cNvPr id="3" name="Content Placeholder 2"/>
          <p:cNvSpPr>
            <a:spLocks noGrp="1"/>
          </p:cNvSpPr>
          <p:nvPr>
            <p:ph idx="1"/>
          </p:nvPr>
        </p:nvSpPr>
        <p:spPr>
          <a:xfrm>
            <a:off x="457200" y="1598623"/>
            <a:ext cx="8229600" cy="4525963"/>
          </a:xfrm>
        </p:spPr>
        <p:txBody>
          <a:bodyPr>
            <a:normAutofit/>
          </a:bodyPr>
          <a:lstStyle/>
          <a:p>
            <a:pPr marL="0" indent="0">
              <a:lnSpc>
                <a:spcPct val="130000"/>
              </a:lnSpc>
              <a:buNone/>
            </a:pPr>
            <a:r>
              <a:rPr lang="en-US" sz="2800" dirty="0" smtClean="0">
                <a:latin typeface="Franklin Gothic Medium"/>
                <a:cs typeface="Franklin Gothic Medium"/>
              </a:rPr>
              <a:t>Perceivable</a:t>
            </a:r>
            <a:r>
              <a:rPr lang="en-US" sz="2800" b="0" dirty="0" smtClean="0">
                <a:latin typeface="Franklin Gothic Book"/>
                <a:cs typeface="Franklin Gothic Book"/>
              </a:rPr>
              <a:t> </a:t>
            </a:r>
            <a:r>
              <a:rPr lang="mr-IN" sz="2800" b="0" dirty="0" smtClean="0">
                <a:latin typeface="Franklin Gothic Book"/>
                <a:cs typeface="Franklin Gothic Book"/>
              </a:rPr>
              <a:t>–</a:t>
            </a:r>
            <a:r>
              <a:rPr lang="en-US" sz="2800" b="0" dirty="0" smtClean="0">
                <a:latin typeface="Franklin Gothic Book"/>
                <a:cs typeface="Franklin Gothic Book"/>
              </a:rPr>
              <a:t> Can I see it? Hear it? Feel it? </a:t>
            </a:r>
          </a:p>
          <a:p>
            <a:pPr marL="0" indent="0">
              <a:lnSpc>
                <a:spcPct val="130000"/>
              </a:lnSpc>
              <a:buNone/>
            </a:pPr>
            <a:r>
              <a:rPr lang="en-US" sz="2800" b="1" dirty="0" smtClean="0">
                <a:latin typeface="Franklin Gothic Medium"/>
                <a:cs typeface="Franklin Gothic Medium"/>
              </a:rPr>
              <a:t>Operable</a:t>
            </a:r>
            <a:r>
              <a:rPr lang="en-US" sz="2800" b="0" dirty="0" smtClean="0">
                <a:latin typeface="Franklin Gothic Book"/>
                <a:cs typeface="Franklin Gothic Book"/>
              </a:rPr>
              <a:t> </a:t>
            </a:r>
            <a:r>
              <a:rPr lang="mr-IN" sz="2800" b="0" dirty="0" smtClean="0">
                <a:latin typeface="Franklin Gothic Book"/>
                <a:cs typeface="Franklin Gothic Book"/>
              </a:rPr>
              <a:t>–</a:t>
            </a:r>
            <a:r>
              <a:rPr lang="en-US" sz="2800" b="0" dirty="0" smtClean="0">
                <a:latin typeface="Franklin Gothic Book"/>
                <a:cs typeface="Franklin Gothic Book"/>
              </a:rPr>
              <a:t> Can I move it? Control it? Navigate it? </a:t>
            </a:r>
          </a:p>
          <a:p>
            <a:pPr marL="0" indent="0">
              <a:lnSpc>
                <a:spcPct val="130000"/>
              </a:lnSpc>
              <a:buNone/>
            </a:pPr>
            <a:r>
              <a:rPr lang="en-US" sz="2800" b="1" dirty="0" smtClean="0">
                <a:latin typeface="Franklin Gothic Medium"/>
                <a:cs typeface="Franklin Gothic Medium"/>
              </a:rPr>
              <a:t>Understandable</a:t>
            </a:r>
            <a:r>
              <a:rPr lang="en-US" sz="2800" b="0" dirty="0" smtClean="0">
                <a:latin typeface="Franklin Gothic Book"/>
                <a:cs typeface="Franklin Gothic Book"/>
              </a:rPr>
              <a:t> </a:t>
            </a:r>
            <a:r>
              <a:rPr lang="mr-IN" sz="2800" b="0" dirty="0" smtClean="0">
                <a:latin typeface="Franklin Gothic Book"/>
                <a:cs typeface="Franklin Gothic Book"/>
              </a:rPr>
              <a:t>–</a:t>
            </a:r>
            <a:r>
              <a:rPr lang="en-US" sz="2800" b="0" dirty="0" smtClean="0">
                <a:latin typeface="Franklin Gothic Book"/>
                <a:cs typeface="Franklin Gothic Book"/>
              </a:rPr>
              <a:t> Can I understand it? Predict how it will behave?</a:t>
            </a:r>
          </a:p>
          <a:p>
            <a:pPr marL="0" indent="0">
              <a:lnSpc>
                <a:spcPct val="130000"/>
              </a:lnSpc>
              <a:buNone/>
            </a:pPr>
            <a:r>
              <a:rPr lang="en-US" sz="2800" b="1" dirty="0" smtClean="0">
                <a:latin typeface="Franklin Gothic Medium"/>
                <a:cs typeface="Franklin Gothic Medium"/>
              </a:rPr>
              <a:t>Robust</a:t>
            </a:r>
            <a:r>
              <a:rPr lang="en-US" sz="2800" b="0" dirty="0" smtClean="0">
                <a:latin typeface="Franklin Gothic Medium"/>
                <a:cs typeface="Franklin Gothic Medium"/>
              </a:rPr>
              <a:t> </a:t>
            </a:r>
            <a:r>
              <a:rPr lang="mr-IN" sz="2800" b="0" dirty="0" smtClean="0">
                <a:latin typeface="Franklin Gothic Book"/>
                <a:cs typeface="Franklin Gothic Book"/>
              </a:rPr>
              <a:t>–</a:t>
            </a:r>
            <a:r>
              <a:rPr lang="en-US" sz="2800" b="0" dirty="0" smtClean="0">
                <a:latin typeface="Franklin Gothic Book"/>
                <a:cs typeface="Franklin Gothic Book"/>
              </a:rPr>
              <a:t> Is it going to work in the future? Is it going to work reliably? </a:t>
            </a:r>
            <a:endParaRPr lang="en-US" sz="2800" b="0" dirty="0">
              <a:latin typeface="Franklin Gothic Book"/>
              <a:cs typeface="Franklin Gothic Book"/>
            </a:endParaRPr>
          </a:p>
        </p:txBody>
      </p:sp>
      <p:pic>
        <p:nvPicPr>
          <p:cNvPr id="4" name="Picture 3" descr="20150918_1971v2_bw_1800x100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1653"/>
            <a:ext cx="9168719" cy="5093733"/>
          </a:xfrm>
          <a:prstGeom prst="rect">
            <a:avLst/>
          </a:prstGeom>
        </p:spPr>
      </p:pic>
    </p:spTree>
    <p:extLst>
      <p:ext uri="{BB962C8B-B14F-4D97-AF65-F5344CB8AC3E}">
        <p14:creationId xmlns:p14="http://schemas.microsoft.com/office/powerpoint/2010/main" val="1423179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686</TotalTime>
  <Words>251</Words>
  <Application>Microsoft Macintosh PowerPoint</Application>
  <PresentationFormat>On-screen Show (4:3)</PresentationFormat>
  <Paragraphs>18</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INCLUSIVE DESIGN THINKING</vt:lpstr>
      <vt:lpstr>WHAT IS Inclusive Design?</vt:lpstr>
      <vt:lpstr>PowerPoint Presentation</vt:lpstr>
      <vt:lpstr>PowerPoint Presentation</vt:lpstr>
      <vt:lpstr>PowerPoint Presentation</vt:lpstr>
      <vt:lpstr>PowerPoint Presentation</vt:lpstr>
      <vt:lpstr>PowerPoint Presentation</vt:lpstr>
      <vt:lpstr>From physical to digital</vt:lpstr>
      <vt:lpstr>(Web) Accessibility Guidelines </vt:lpstr>
    </vt:vector>
  </TitlesOfParts>
  <Company>OCAD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Design Thinking </dc:title>
  <dc:creator>Lisa Liskovoi</dc:creator>
  <cp:lastModifiedBy>Lisa Liskovoi</cp:lastModifiedBy>
  <cp:revision>7</cp:revision>
  <dcterms:created xsi:type="dcterms:W3CDTF">2017-11-09T01:44:28Z</dcterms:created>
  <dcterms:modified xsi:type="dcterms:W3CDTF">2017-11-10T00:01:09Z</dcterms:modified>
</cp:coreProperties>
</file>